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167037-7266-4175-A465-D7848AD66DC3}" v="49" dt="2023-03-03T16:52:10.28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4" d="100"/>
          <a:sy n="114" d="100"/>
        </p:scale>
        <p:origin x="51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3.xml"/><Relationship Id="rId4" Type="http://schemas.openxmlformats.org/officeDocument/2006/relationships/viewProps" Target="view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0C4F9-5EE7-47B7-B965-368EB53A4352}"/>
              </a:ext>
            </a:extLst>
          </p:cNvPr>
          <p:cNvSpPr>
            <a:spLocks noGrp="1"/>
          </p:cNvSpPr>
          <p:nvPr>
            <p:ph type="ctrTitle"/>
          </p:nvPr>
        </p:nvSpPr>
        <p:spPr>
          <a:xfrm>
            <a:off x="647700" y="1181099"/>
            <a:ext cx="6864724" cy="3581399"/>
          </a:xfrm>
        </p:spPr>
        <p:txBody>
          <a:bodyPr anchor="b">
            <a:normAutofit/>
          </a:bodyPr>
          <a:lstStyle>
            <a:lvl1pPr algn="l">
              <a:defRPr sz="3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E7A4A1F1-374F-4FC8-89F7-83065EA4F5DD}"/>
              </a:ext>
            </a:extLst>
          </p:cNvPr>
          <p:cNvSpPr>
            <a:spLocks noGrp="1"/>
          </p:cNvSpPr>
          <p:nvPr>
            <p:ph type="subTitle" idx="1"/>
          </p:nvPr>
        </p:nvSpPr>
        <p:spPr>
          <a:xfrm>
            <a:off x="647700" y="5075227"/>
            <a:ext cx="6864724" cy="868374"/>
          </a:xfrm>
        </p:spPr>
        <p:txBody>
          <a:bodyPr>
            <a:normAutofit/>
          </a:bodyPr>
          <a:lstStyle>
            <a:lvl1pPr marL="0" indent="0" algn="l">
              <a:lnSpc>
                <a:spcPct val="11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7FB5CB5F-AE9B-4C02-B16F-C462CAFC1963}"/>
              </a:ext>
            </a:extLst>
          </p:cNvPr>
          <p:cNvSpPr>
            <a:spLocks noGrp="1"/>
          </p:cNvSpPr>
          <p:nvPr>
            <p:ph type="dt" sz="half" idx="10"/>
          </p:nvPr>
        </p:nvSpPr>
        <p:spPr/>
        <p:txBody>
          <a:bodyPr/>
          <a:lstStyle/>
          <a:p>
            <a:fld id="{D341B595-366B-43E2-A22E-EA6A78C03F06}" type="datetimeFigureOut">
              <a:rPr lang="en-US" smtClean="0"/>
              <a:t>3/20/23</a:t>
            </a:fld>
            <a:endParaRPr lang="en-US"/>
          </a:p>
        </p:txBody>
      </p:sp>
      <p:sp>
        <p:nvSpPr>
          <p:cNvPr id="5" name="Footer Placeholder 4">
            <a:extLst>
              <a:ext uri="{FF2B5EF4-FFF2-40B4-BE49-F238E27FC236}">
                <a16:creationId xmlns:a16="http://schemas.microsoft.com/office/drawing/2014/main" id="{4114B1CC-830B-4695-B174-D9E9100A86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DCD43F-E516-4123-A6D8-DB72C3CC50B2}"/>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11946721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8C0AF-44D0-4830-AF13-49B8522BE62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1B4D8C-6045-47B3-9A0C-F2215A904C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9A9F1-F398-416A-A8C0-0A36D838DD15}"/>
              </a:ext>
            </a:extLst>
          </p:cNvPr>
          <p:cNvSpPr>
            <a:spLocks noGrp="1"/>
          </p:cNvSpPr>
          <p:nvPr>
            <p:ph type="dt" sz="half" idx="10"/>
          </p:nvPr>
        </p:nvSpPr>
        <p:spPr/>
        <p:txBody>
          <a:bodyPr/>
          <a:lstStyle/>
          <a:p>
            <a:fld id="{D341B595-366B-43E2-A22E-EA6A78C03F06}" type="datetimeFigureOut">
              <a:rPr lang="en-US" smtClean="0"/>
              <a:t>3/20/23</a:t>
            </a:fld>
            <a:endParaRPr lang="en-US"/>
          </a:p>
        </p:txBody>
      </p:sp>
      <p:sp>
        <p:nvSpPr>
          <p:cNvPr id="5" name="Footer Placeholder 4">
            <a:extLst>
              <a:ext uri="{FF2B5EF4-FFF2-40B4-BE49-F238E27FC236}">
                <a16:creationId xmlns:a16="http://schemas.microsoft.com/office/drawing/2014/main" id="{6E37F801-C9FB-4A34-8386-BA9FBACCBC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E05176-F6E9-4997-8355-74F2A4560A65}"/>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1406086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EBC807-13E1-4F3F-83FA-FD9BD24F3B1F}"/>
              </a:ext>
            </a:extLst>
          </p:cNvPr>
          <p:cNvSpPr>
            <a:spLocks noGrp="1"/>
          </p:cNvSpPr>
          <p:nvPr>
            <p:ph type="title" orient="vert"/>
          </p:nvPr>
        </p:nvSpPr>
        <p:spPr>
          <a:xfrm>
            <a:off x="8986520" y="647699"/>
            <a:ext cx="2291080" cy="5295901"/>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9B7E2EAA-155E-482E-A2B8-547653B253EE}"/>
              </a:ext>
            </a:extLst>
          </p:cNvPr>
          <p:cNvSpPr>
            <a:spLocks noGrp="1"/>
          </p:cNvSpPr>
          <p:nvPr>
            <p:ph type="body" orient="vert" idx="1"/>
          </p:nvPr>
        </p:nvSpPr>
        <p:spPr>
          <a:xfrm>
            <a:off x="652371" y="647699"/>
            <a:ext cx="8120789" cy="52959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4A4BDC-BDD0-417D-AF7C-516EE556D7E4}"/>
              </a:ext>
            </a:extLst>
          </p:cNvPr>
          <p:cNvSpPr>
            <a:spLocks noGrp="1"/>
          </p:cNvSpPr>
          <p:nvPr>
            <p:ph type="dt" sz="half" idx="10"/>
          </p:nvPr>
        </p:nvSpPr>
        <p:spPr/>
        <p:txBody>
          <a:bodyPr/>
          <a:lstStyle/>
          <a:p>
            <a:fld id="{D341B595-366B-43E2-A22E-EA6A78C03F06}" type="datetimeFigureOut">
              <a:rPr lang="en-US" smtClean="0"/>
              <a:t>3/20/23</a:t>
            </a:fld>
            <a:endParaRPr lang="en-US"/>
          </a:p>
        </p:txBody>
      </p:sp>
      <p:sp>
        <p:nvSpPr>
          <p:cNvPr id="5" name="Footer Placeholder 4">
            <a:extLst>
              <a:ext uri="{FF2B5EF4-FFF2-40B4-BE49-F238E27FC236}">
                <a16:creationId xmlns:a16="http://schemas.microsoft.com/office/drawing/2014/main" id="{0EF663EC-23F9-4202-80F3-F8E550884F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C8402D-7367-485B-AEA6-5AB2B8209D19}"/>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4204429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FF197-4D72-4945-8068-57D52018E6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C81FA8-039D-4BAF-8AAB-7B6616AFEE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27357F-46A1-493A-A5E4-1D7FAE5B9960}"/>
              </a:ext>
            </a:extLst>
          </p:cNvPr>
          <p:cNvSpPr>
            <a:spLocks noGrp="1"/>
          </p:cNvSpPr>
          <p:nvPr>
            <p:ph type="dt" sz="half" idx="10"/>
          </p:nvPr>
        </p:nvSpPr>
        <p:spPr/>
        <p:txBody>
          <a:bodyPr/>
          <a:lstStyle/>
          <a:p>
            <a:fld id="{D341B595-366B-43E2-A22E-EA6A78C03F06}" type="datetimeFigureOut">
              <a:rPr lang="en-US" smtClean="0"/>
              <a:t>3/20/23</a:t>
            </a:fld>
            <a:endParaRPr lang="en-US"/>
          </a:p>
        </p:txBody>
      </p:sp>
      <p:sp>
        <p:nvSpPr>
          <p:cNvPr id="5" name="Footer Placeholder 4">
            <a:extLst>
              <a:ext uri="{FF2B5EF4-FFF2-40B4-BE49-F238E27FC236}">
                <a16:creationId xmlns:a16="http://schemas.microsoft.com/office/drawing/2014/main" id="{C57277BC-26F9-4B14-A2DC-C7575C5A63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7BC3FF-EE25-45FB-A7A8-AAA522F70748}"/>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3584273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596BE-9AF9-4E97-9204-5B672D797384}"/>
              </a:ext>
            </a:extLst>
          </p:cNvPr>
          <p:cNvSpPr>
            <a:spLocks noGrp="1"/>
          </p:cNvSpPr>
          <p:nvPr>
            <p:ph type="title"/>
          </p:nvPr>
        </p:nvSpPr>
        <p:spPr>
          <a:xfrm>
            <a:off x="1981200" y="2362200"/>
            <a:ext cx="7696200" cy="2400300"/>
          </a:xfrm>
        </p:spPr>
        <p:txBody>
          <a:bodyPr anchor="b">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5EDF98A-E8AE-4443-9A8C-CB35DEB2CE60}"/>
              </a:ext>
            </a:extLst>
          </p:cNvPr>
          <p:cNvSpPr>
            <a:spLocks noGrp="1"/>
          </p:cNvSpPr>
          <p:nvPr>
            <p:ph type="body" idx="1"/>
          </p:nvPr>
        </p:nvSpPr>
        <p:spPr>
          <a:xfrm>
            <a:off x="1981200" y="5067300"/>
            <a:ext cx="7696200" cy="876300"/>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B7114B-35CB-40C5-BCC8-C5039524FFC1}"/>
              </a:ext>
            </a:extLst>
          </p:cNvPr>
          <p:cNvSpPr>
            <a:spLocks noGrp="1"/>
          </p:cNvSpPr>
          <p:nvPr>
            <p:ph type="dt" sz="half" idx="10"/>
          </p:nvPr>
        </p:nvSpPr>
        <p:spPr/>
        <p:txBody>
          <a:bodyPr/>
          <a:lstStyle/>
          <a:p>
            <a:fld id="{D341B595-366B-43E2-A22E-EA6A78C03F06}" type="datetimeFigureOut">
              <a:rPr lang="en-US" smtClean="0"/>
              <a:t>3/20/23</a:t>
            </a:fld>
            <a:endParaRPr lang="en-US"/>
          </a:p>
        </p:txBody>
      </p:sp>
      <p:sp>
        <p:nvSpPr>
          <p:cNvPr id="5" name="Footer Placeholder 4">
            <a:extLst>
              <a:ext uri="{FF2B5EF4-FFF2-40B4-BE49-F238E27FC236}">
                <a16:creationId xmlns:a16="http://schemas.microsoft.com/office/drawing/2014/main" id="{7A1AA324-982E-42C4-8002-5F236877CF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401596-9353-4C1A-972E-6522F2B42049}"/>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129072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F0BC9-7469-437A-B92B-0A2627E4B9B4}"/>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1B7D887-595C-4649-AF8E-E78307000D4A}"/>
              </a:ext>
            </a:extLst>
          </p:cNvPr>
          <p:cNvSpPr>
            <a:spLocks noGrp="1"/>
          </p:cNvSpPr>
          <p:nvPr>
            <p:ph sz="half" idx="1"/>
          </p:nvPr>
        </p:nvSpPr>
        <p:spPr>
          <a:xfrm>
            <a:off x="914400" y="1825625"/>
            <a:ext cx="49911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B39FE29C-ED37-4DD9-949F-0024342619E1}"/>
              </a:ext>
            </a:extLst>
          </p:cNvPr>
          <p:cNvSpPr>
            <a:spLocks noGrp="1"/>
          </p:cNvSpPr>
          <p:nvPr>
            <p:ph sz="half" idx="2"/>
          </p:nvPr>
        </p:nvSpPr>
        <p:spPr>
          <a:xfrm>
            <a:off x="6248400" y="1825625"/>
            <a:ext cx="5029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A6F6AA34-8CC0-4E5B-8396-0AC75633142B}"/>
              </a:ext>
            </a:extLst>
          </p:cNvPr>
          <p:cNvSpPr>
            <a:spLocks noGrp="1"/>
          </p:cNvSpPr>
          <p:nvPr>
            <p:ph type="dt" sz="half" idx="10"/>
          </p:nvPr>
        </p:nvSpPr>
        <p:spPr/>
        <p:txBody>
          <a:bodyPr/>
          <a:lstStyle/>
          <a:p>
            <a:fld id="{D341B595-366B-43E2-A22E-EA6A78C03F06}" type="datetimeFigureOut">
              <a:rPr lang="en-US" smtClean="0"/>
              <a:t>3/20/23</a:t>
            </a:fld>
            <a:endParaRPr lang="en-US"/>
          </a:p>
        </p:txBody>
      </p:sp>
      <p:sp>
        <p:nvSpPr>
          <p:cNvPr id="6" name="Footer Placeholder 5">
            <a:extLst>
              <a:ext uri="{FF2B5EF4-FFF2-40B4-BE49-F238E27FC236}">
                <a16:creationId xmlns:a16="http://schemas.microsoft.com/office/drawing/2014/main" id="{28DF7398-73FE-4D27-AFF9-91BEBFED32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700880-10EE-4115-8BBB-13DDF270DBD1}"/>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2355722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F3C9B-D20D-43FA-BA18-D50F86A9127E}"/>
              </a:ext>
            </a:extLst>
          </p:cNvPr>
          <p:cNvSpPr>
            <a:spLocks noGrp="1"/>
          </p:cNvSpPr>
          <p:nvPr>
            <p:ph type="title"/>
          </p:nvPr>
        </p:nvSpPr>
        <p:spPr>
          <a:xfrm>
            <a:off x="652371" y="647699"/>
            <a:ext cx="10625229" cy="1150621"/>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D52F00A-F4EE-40FC-9325-373840422D52}"/>
              </a:ext>
            </a:extLst>
          </p:cNvPr>
          <p:cNvSpPr>
            <a:spLocks noGrp="1"/>
          </p:cNvSpPr>
          <p:nvPr>
            <p:ph type="body" idx="1"/>
          </p:nvPr>
        </p:nvSpPr>
        <p:spPr>
          <a:xfrm>
            <a:off x="655863" y="1879599"/>
            <a:ext cx="5157787" cy="675641"/>
          </a:xfrm>
        </p:spPr>
        <p:txBody>
          <a:bodyPr anchor="b">
            <a:no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75DD90-A306-4A8B-A54C-8033B7F7F0E9}"/>
              </a:ext>
            </a:extLst>
          </p:cNvPr>
          <p:cNvSpPr>
            <a:spLocks noGrp="1"/>
          </p:cNvSpPr>
          <p:nvPr>
            <p:ph sz="half" idx="2"/>
          </p:nvPr>
        </p:nvSpPr>
        <p:spPr>
          <a:xfrm>
            <a:off x="655863" y="2560955"/>
            <a:ext cx="5157787" cy="3649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040E0AA-F8F8-4862-B27B-50FAF2F34DE0}"/>
              </a:ext>
            </a:extLst>
          </p:cNvPr>
          <p:cNvSpPr>
            <a:spLocks noGrp="1"/>
          </p:cNvSpPr>
          <p:nvPr>
            <p:ph type="body" sz="quarter" idx="3"/>
          </p:nvPr>
        </p:nvSpPr>
        <p:spPr>
          <a:xfrm>
            <a:off x="6094412" y="1879599"/>
            <a:ext cx="5183188" cy="675641"/>
          </a:xfrm>
        </p:spPr>
        <p:txBody>
          <a:bodyPr anchor="b">
            <a:no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FEBDD6-EDA1-4CE7-9DDC-9D977E12DDAB}"/>
              </a:ext>
            </a:extLst>
          </p:cNvPr>
          <p:cNvSpPr>
            <a:spLocks noGrp="1"/>
          </p:cNvSpPr>
          <p:nvPr>
            <p:ph sz="quarter" idx="4"/>
          </p:nvPr>
        </p:nvSpPr>
        <p:spPr>
          <a:xfrm>
            <a:off x="6094412" y="2560955"/>
            <a:ext cx="5183188" cy="3649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0044487-D350-4434-A5C7-A96942FFC95E}"/>
              </a:ext>
            </a:extLst>
          </p:cNvPr>
          <p:cNvSpPr>
            <a:spLocks noGrp="1"/>
          </p:cNvSpPr>
          <p:nvPr>
            <p:ph type="dt" sz="half" idx="10"/>
          </p:nvPr>
        </p:nvSpPr>
        <p:spPr/>
        <p:txBody>
          <a:bodyPr/>
          <a:lstStyle/>
          <a:p>
            <a:fld id="{D341B595-366B-43E2-A22E-EA6A78C03F06}" type="datetimeFigureOut">
              <a:rPr lang="en-US" smtClean="0"/>
              <a:t>3/20/23</a:t>
            </a:fld>
            <a:endParaRPr lang="en-US"/>
          </a:p>
        </p:txBody>
      </p:sp>
      <p:sp>
        <p:nvSpPr>
          <p:cNvPr id="8" name="Footer Placeholder 7">
            <a:extLst>
              <a:ext uri="{FF2B5EF4-FFF2-40B4-BE49-F238E27FC236}">
                <a16:creationId xmlns:a16="http://schemas.microsoft.com/office/drawing/2014/main" id="{3389DC43-E591-42BF-82EE-E4887E4BC5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8CD421-2D00-41DD-A393-4739E389D95E}"/>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1743253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39A8B-0FAF-431C-9657-9003FA03731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1BBA2A1-331D-40F8-867B-CE15011360A1}"/>
              </a:ext>
            </a:extLst>
          </p:cNvPr>
          <p:cNvSpPr>
            <a:spLocks noGrp="1"/>
          </p:cNvSpPr>
          <p:nvPr>
            <p:ph type="dt" sz="half" idx="10"/>
          </p:nvPr>
        </p:nvSpPr>
        <p:spPr/>
        <p:txBody>
          <a:bodyPr/>
          <a:lstStyle/>
          <a:p>
            <a:fld id="{D341B595-366B-43E2-A22E-EA6A78C03F06}" type="datetimeFigureOut">
              <a:rPr lang="en-US" smtClean="0"/>
              <a:t>3/20/23</a:t>
            </a:fld>
            <a:endParaRPr lang="en-US"/>
          </a:p>
        </p:txBody>
      </p:sp>
      <p:sp>
        <p:nvSpPr>
          <p:cNvPr id="4" name="Footer Placeholder 3">
            <a:extLst>
              <a:ext uri="{FF2B5EF4-FFF2-40B4-BE49-F238E27FC236}">
                <a16:creationId xmlns:a16="http://schemas.microsoft.com/office/drawing/2014/main" id="{850995C1-5121-47B6-AC6D-F60C0FF663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DBE022-9B54-431C-80D5-5D8F2AFCB920}"/>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2302342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015B6E5-6347-41F6-85FC-3BF3652D1BC3}"/>
              </a:ext>
            </a:extLst>
          </p:cNvPr>
          <p:cNvSpPr>
            <a:spLocks noGrp="1"/>
          </p:cNvSpPr>
          <p:nvPr>
            <p:ph type="dt" sz="half" idx="10"/>
          </p:nvPr>
        </p:nvSpPr>
        <p:spPr/>
        <p:txBody>
          <a:bodyPr/>
          <a:lstStyle/>
          <a:p>
            <a:fld id="{D341B595-366B-43E2-A22E-EA6A78C03F06}" type="datetimeFigureOut">
              <a:rPr lang="en-US" smtClean="0"/>
              <a:t>3/20/23</a:t>
            </a:fld>
            <a:endParaRPr lang="en-US"/>
          </a:p>
        </p:txBody>
      </p:sp>
      <p:sp>
        <p:nvSpPr>
          <p:cNvPr id="3" name="Footer Placeholder 2">
            <a:extLst>
              <a:ext uri="{FF2B5EF4-FFF2-40B4-BE49-F238E27FC236}">
                <a16:creationId xmlns:a16="http://schemas.microsoft.com/office/drawing/2014/main" id="{1C6A93F6-45F8-4453-B5DC-B2F3D5D0B5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E364E1-213B-4AF0-80D7-8101EFD5E410}"/>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473996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90B5D-E76D-4797-AD77-15625D675F3A}"/>
              </a:ext>
            </a:extLst>
          </p:cNvPr>
          <p:cNvSpPr>
            <a:spLocks noGrp="1"/>
          </p:cNvSpPr>
          <p:nvPr>
            <p:ph type="title"/>
          </p:nvPr>
        </p:nvSpPr>
        <p:spPr>
          <a:xfrm>
            <a:off x="652372" y="647700"/>
            <a:ext cx="4119654" cy="1714500"/>
          </a:xfrm>
        </p:spPr>
        <p:txBody>
          <a:bodyPr anchor="b">
            <a:noAutofit/>
          </a:bodyPr>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9744D8D-C9CF-43B2-905D-2368B17A539A}"/>
              </a:ext>
            </a:extLst>
          </p:cNvPr>
          <p:cNvSpPr>
            <a:spLocks noGrp="1"/>
          </p:cNvSpPr>
          <p:nvPr>
            <p:ph idx="1"/>
          </p:nvPr>
        </p:nvSpPr>
        <p:spPr>
          <a:xfrm>
            <a:off x="5540188" y="914400"/>
            <a:ext cx="5737412" cy="502919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1B4BF0C-D14C-46D7-ACDD-1885DDD883F1}"/>
              </a:ext>
            </a:extLst>
          </p:cNvPr>
          <p:cNvSpPr>
            <a:spLocks noGrp="1"/>
          </p:cNvSpPr>
          <p:nvPr>
            <p:ph type="body" sz="half" idx="2"/>
          </p:nvPr>
        </p:nvSpPr>
        <p:spPr>
          <a:xfrm>
            <a:off x="652372" y="2697479"/>
            <a:ext cx="4119654" cy="32461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FD7D8D-72E7-4ABD-BB87-80BB49003104}"/>
              </a:ext>
            </a:extLst>
          </p:cNvPr>
          <p:cNvSpPr>
            <a:spLocks noGrp="1"/>
          </p:cNvSpPr>
          <p:nvPr>
            <p:ph type="dt" sz="half" idx="10"/>
          </p:nvPr>
        </p:nvSpPr>
        <p:spPr/>
        <p:txBody>
          <a:bodyPr/>
          <a:lstStyle/>
          <a:p>
            <a:fld id="{D341B595-366B-43E2-A22E-EA6A78C03F06}" type="datetimeFigureOut">
              <a:rPr lang="en-US" smtClean="0"/>
              <a:t>3/20/23</a:t>
            </a:fld>
            <a:endParaRPr lang="en-US"/>
          </a:p>
        </p:txBody>
      </p:sp>
      <p:sp>
        <p:nvSpPr>
          <p:cNvPr id="6" name="Footer Placeholder 5">
            <a:extLst>
              <a:ext uri="{FF2B5EF4-FFF2-40B4-BE49-F238E27FC236}">
                <a16:creationId xmlns:a16="http://schemas.microsoft.com/office/drawing/2014/main" id="{A9D9C1CE-C8CE-4364-A021-ADC2D64726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E6FA33-09EF-495A-853E-63750CA37AC2}"/>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659009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F023E-952E-40DF-A101-74D22789D534}"/>
              </a:ext>
            </a:extLst>
          </p:cNvPr>
          <p:cNvSpPr>
            <a:spLocks noGrp="1"/>
          </p:cNvSpPr>
          <p:nvPr>
            <p:ph type="title"/>
          </p:nvPr>
        </p:nvSpPr>
        <p:spPr>
          <a:xfrm>
            <a:off x="652372" y="647700"/>
            <a:ext cx="4119654" cy="1714500"/>
          </a:xfrm>
        </p:spPr>
        <p:txBody>
          <a:bodyPr anchor="b">
            <a:noAutofit/>
          </a:bodyPr>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841E98DD-BF5D-4CCA-8C66-F2A6CE11271C}"/>
              </a:ext>
            </a:extLst>
          </p:cNvPr>
          <p:cNvSpPr>
            <a:spLocks noGrp="1"/>
          </p:cNvSpPr>
          <p:nvPr>
            <p:ph type="pic" idx="1"/>
          </p:nvPr>
        </p:nvSpPr>
        <p:spPr>
          <a:xfrm>
            <a:off x="5486400" y="914400"/>
            <a:ext cx="5791200" cy="50291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0EC22A6-F2C2-4A88-BEE5-2D6CEB520EB9}"/>
              </a:ext>
            </a:extLst>
          </p:cNvPr>
          <p:cNvSpPr>
            <a:spLocks noGrp="1"/>
          </p:cNvSpPr>
          <p:nvPr>
            <p:ph type="body" sz="half" idx="2"/>
          </p:nvPr>
        </p:nvSpPr>
        <p:spPr>
          <a:xfrm>
            <a:off x="652372" y="2697480"/>
            <a:ext cx="4119654" cy="317150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A1F755-C7AF-4C50-8CA8-828612A767B0}"/>
              </a:ext>
            </a:extLst>
          </p:cNvPr>
          <p:cNvSpPr>
            <a:spLocks noGrp="1"/>
          </p:cNvSpPr>
          <p:nvPr>
            <p:ph type="dt" sz="half" idx="10"/>
          </p:nvPr>
        </p:nvSpPr>
        <p:spPr/>
        <p:txBody>
          <a:bodyPr/>
          <a:lstStyle/>
          <a:p>
            <a:fld id="{D341B595-366B-43E2-A22E-EA6A78C03F06}" type="datetimeFigureOut">
              <a:rPr lang="en-US" smtClean="0"/>
              <a:t>3/20/23</a:t>
            </a:fld>
            <a:endParaRPr lang="en-US"/>
          </a:p>
        </p:txBody>
      </p:sp>
      <p:sp>
        <p:nvSpPr>
          <p:cNvPr id="6" name="Footer Placeholder 5">
            <a:extLst>
              <a:ext uri="{FF2B5EF4-FFF2-40B4-BE49-F238E27FC236}">
                <a16:creationId xmlns:a16="http://schemas.microsoft.com/office/drawing/2014/main" id="{C1EDE175-E818-477C-A3F6-7DD65C1268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D0B8E3-DB91-440B-818F-71E4248BB102}"/>
              </a:ext>
            </a:extLst>
          </p:cNvPr>
          <p:cNvSpPr>
            <a:spLocks noGrp="1"/>
          </p:cNvSpPr>
          <p:nvPr>
            <p:ph type="sldNum" sz="quarter" idx="12"/>
          </p:nvPr>
        </p:nvSpPr>
        <p:spPr/>
        <p:txBody>
          <a:bodyPr/>
          <a:lstStyle/>
          <a:p>
            <a:fld id="{4BA915EE-10CB-4CF1-8569-6154455DA573}" type="slidenum">
              <a:rPr lang="en-US" smtClean="0"/>
              <a:t>‹#›</a:t>
            </a:fld>
            <a:endParaRPr lang="en-US"/>
          </a:p>
        </p:txBody>
      </p:sp>
    </p:spTree>
    <p:extLst>
      <p:ext uri="{BB962C8B-B14F-4D97-AF65-F5344CB8AC3E}">
        <p14:creationId xmlns:p14="http://schemas.microsoft.com/office/powerpoint/2010/main" val="82387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5EB7D6-B8CB-49E3-874F-2255BEE82473}"/>
              </a:ext>
            </a:extLst>
          </p:cNvPr>
          <p:cNvSpPr>
            <a:spLocks noGrp="1"/>
          </p:cNvSpPr>
          <p:nvPr>
            <p:ph type="title"/>
          </p:nvPr>
        </p:nvSpPr>
        <p:spPr>
          <a:xfrm>
            <a:off x="652371" y="647700"/>
            <a:ext cx="10625229" cy="114705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a:extLst>
              <a:ext uri="{FF2B5EF4-FFF2-40B4-BE49-F238E27FC236}">
                <a16:creationId xmlns:a16="http://schemas.microsoft.com/office/drawing/2014/main" id="{CFBEEAC5-A8AB-4FE8-A270-D70F7DED4A50}"/>
              </a:ext>
            </a:extLst>
          </p:cNvPr>
          <p:cNvSpPr>
            <a:spLocks noGrp="1"/>
          </p:cNvSpPr>
          <p:nvPr>
            <p:ph type="body" idx="1"/>
          </p:nvPr>
        </p:nvSpPr>
        <p:spPr>
          <a:xfrm>
            <a:off x="652371" y="2095500"/>
            <a:ext cx="10620855" cy="38481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7B6506C-52BF-4C05-AD31-7C08B80151CB}"/>
              </a:ext>
            </a:extLst>
          </p:cNvPr>
          <p:cNvSpPr>
            <a:spLocks noGrp="1"/>
          </p:cNvSpPr>
          <p:nvPr>
            <p:ph type="dt" sz="half" idx="2"/>
          </p:nvPr>
        </p:nvSpPr>
        <p:spPr>
          <a:xfrm>
            <a:off x="652371" y="6332538"/>
            <a:ext cx="3006492" cy="365125"/>
          </a:xfrm>
          <a:prstGeom prst="rect">
            <a:avLst/>
          </a:prstGeom>
        </p:spPr>
        <p:txBody>
          <a:bodyPr vert="horz" lIns="91440" tIns="45720" rIns="91440" bIns="45720" rtlCol="0" anchor="ctr"/>
          <a:lstStyle>
            <a:lvl1pPr algn="l">
              <a:defRPr sz="900" b="1" spc="100" baseline="0">
                <a:solidFill>
                  <a:schemeClr val="tx1"/>
                </a:solidFill>
              </a:defRPr>
            </a:lvl1pPr>
          </a:lstStyle>
          <a:p>
            <a:fld id="{D341B595-366B-43E2-A22E-EA6A78C03F06}" type="datetimeFigureOut">
              <a:rPr lang="en-US" smtClean="0"/>
              <a:t>3/20/23</a:t>
            </a:fld>
            <a:endParaRPr lang="en-US"/>
          </a:p>
        </p:txBody>
      </p:sp>
      <p:sp>
        <p:nvSpPr>
          <p:cNvPr id="5" name="Footer Placeholder 4">
            <a:extLst>
              <a:ext uri="{FF2B5EF4-FFF2-40B4-BE49-F238E27FC236}">
                <a16:creationId xmlns:a16="http://schemas.microsoft.com/office/drawing/2014/main" id="{F2534630-6C67-4A40-A499-CB025B2438CE}"/>
              </a:ext>
            </a:extLst>
          </p:cNvPr>
          <p:cNvSpPr>
            <a:spLocks noGrp="1"/>
          </p:cNvSpPr>
          <p:nvPr>
            <p:ph type="ftr" sz="quarter" idx="3"/>
          </p:nvPr>
        </p:nvSpPr>
        <p:spPr>
          <a:xfrm>
            <a:off x="8034169" y="6332538"/>
            <a:ext cx="3505459" cy="365125"/>
          </a:xfrm>
          <a:prstGeom prst="rect">
            <a:avLst/>
          </a:prstGeom>
        </p:spPr>
        <p:txBody>
          <a:bodyPr vert="horz" lIns="91440" tIns="45720" rIns="91440" bIns="45720" rtlCol="0" anchor="ctr"/>
          <a:lstStyle>
            <a:lvl1pPr algn="r">
              <a:defRPr sz="900" b="1" spc="100" baseline="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E964E14B-0EE8-4015-809C-DD36B5459B82}"/>
              </a:ext>
            </a:extLst>
          </p:cNvPr>
          <p:cNvSpPr>
            <a:spLocks noGrp="1"/>
          </p:cNvSpPr>
          <p:nvPr>
            <p:ph type="sldNum" sz="quarter" idx="4"/>
          </p:nvPr>
        </p:nvSpPr>
        <p:spPr>
          <a:xfrm>
            <a:off x="11444747" y="6332538"/>
            <a:ext cx="539808" cy="365125"/>
          </a:xfrm>
          <a:prstGeom prst="rect">
            <a:avLst/>
          </a:prstGeom>
        </p:spPr>
        <p:txBody>
          <a:bodyPr vert="horz" lIns="91440" tIns="45720" rIns="91440" bIns="45720" rtlCol="0" anchor="ctr"/>
          <a:lstStyle>
            <a:lvl1pPr algn="r">
              <a:defRPr sz="900" b="1" spc="100" baseline="0">
                <a:solidFill>
                  <a:schemeClr val="tx1"/>
                </a:solidFill>
              </a:defRPr>
            </a:lvl1pPr>
          </a:lstStyle>
          <a:p>
            <a:fld id="{4BA915EE-10CB-4CF1-8569-6154455DA573}" type="slidenum">
              <a:rPr lang="en-US" smtClean="0"/>
              <a:t>‹#›</a:t>
            </a:fld>
            <a:endParaRPr lang="en-US"/>
          </a:p>
        </p:txBody>
      </p:sp>
    </p:spTree>
    <p:extLst>
      <p:ext uri="{BB962C8B-B14F-4D97-AF65-F5344CB8AC3E}">
        <p14:creationId xmlns:p14="http://schemas.microsoft.com/office/powerpoint/2010/main" val="360391469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120000"/>
        </a:lnSpc>
        <a:spcBef>
          <a:spcPct val="0"/>
        </a:spcBef>
        <a:buNone/>
        <a:defRPr sz="3600" kern="1200" cap="all" spc="300" baseline="0">
          <a:solidFill>
            <a:srgbClr val="FFFFFF"/>
          </a:solidFill>
          <a:highlight>
            <a:srgbClr val="000000"/>
          </a:highligh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SzPct val="75000"/>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Clr>
          <a:schemeClr val="tx1"/>
        </a:buClr>
        <a:buSzPct val="75000"/>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D7ED8913-0295-4A95-B0E8-D143E80D7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7" name="Picture 1" descr="A mosaic of colorful geometric shapes">
            <a:extLst>
              <a:ext uri="{FF2B5EF4-FFF2-40B4-BE49-F238E27FC236}">
                <a16:creationId xmlns:a16="http://schemas.microsoft.com/office/drawing/2014/main" id="{7E860EF4-2487-0AFF-7791-6525C8796AFF}"/>
              </a:ext>
            </a:extLst>
          </p:cNvPr>
          <p:cNvPicPr>
            <a:picLocks noChangeAspect="1"/>
          </p:cNvPicPr>
          <p:nvPr/>
        </p:nvPicPr>
        <p:blipFill rotWithShape="1">
          <a:blip r:embed="rId2"/>
          <a:srcRect t="18023" b="3306"/>
          <a:stretch/>
        </p:blipFill>
        <p:spPr>
          <a:xfrm>
            <a:off x="20" y="10"/>
            <a:ext cx="12191980" cy="6857990"/>
          </a:xfrm>
          <a:prstGeom prst="rect">
            <a:avLst/>
          </a:prstGeom>
        </p:spPr>
      </p:pic>
      <p:sp>
        <p:nvSpPr>
          <p:cNvPr id="6" name="Rectangle: Rounded Corners 5">
            <a:extLst>
              <a:ext uri="{FF2B5EF4-FFF2-40B4-BE49-F238E27FC236}">
                <a16:creationId xmlns:a16="http://schemas.microsoft.com/office/drawing/2014/main" id="{B42219A5-5111-F6D3-89A2-7CBF954E2260}"/>
              </a:ext>
            </a:extLst>
          </p:cNvPr>
          <p:cNvSpPr/>
          <p:nvPr/>
        </p:nvSpPr>
        <p:spPr>
          <a:xfrm>
            <a:off x="309259" y="54625"/>
            <a:ext cx="11573482" cy="981479"/>
          </a:xfrm>
          <a:prstGeom prst="roundRect">
            <a:avLst>
              <a:gd name="adj" fmla="val 10347"/>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pic>
        <p:nvPicPr>
          <p:cNvPr id="1034" name="Picture 10" descr="South Tees Hospitals (@SouthTees) / Twitter">
            <a:extLst>
              <a:ext uri="{FF2B5EF4-FFF2-40B4-BE49-F238E27FC236}">
                <a16:creationId xmlns:a16="http://schemas.microsoft.com/office/drawing/2014/main" id="{1388F552-FF31-773F-A2A1-2342C7E07D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90674" y="115243"/>
            <a:ext cx="885394" cy="88539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E29E39D2-F060-7B37-AF84-53D961670BE7}"/>
              </a:ext>
            </a:extLst>
          </p:cNvPr>
          <p:cNvSpPr txBox="1"/>
          <p:nvPr/>
        </p:nvSpPr>
        <p:spPr>
          <a:xfrm>
            <a:off x="1251029" y="140044"/>
            <a:ext cx="9123433" cy="800219"/>
          </a:xfrm>
          <a:prstGeom prst="rect">
            <a:avLst/>
          </a:prstGeom>
          <a:noFill/>
        </p:spPr>
        <p:txBody>
          <a:bodyPr wrap="square" rtlCol="0">
            <a:spAutoFit/>
          </a:bodyPr>
          <a:lstStyle/>
          <a:p>
            <a:pPr algn="ctr"/>
            <a:r>
              <a:rPr lang="en-GB" b="1" dirty="0"/>
              <a:t>PQIP: Increasing recruitment through improved patient screening processes</a:t>
            </a:r>
          </a:p>
          <a:p>
            <a:pPr algn="ctr"/>
            <a:endParaRPr lang="en-GB" sz="1400" dirty="0"/>
          </a:p>
          <a:p>
            <a:pPr algn="ctr"/>
            <a:r>
              <a:rPr lang="en-GB" sz="1400" dirty="0"/>
              <a:t>Nicholas Brassington, Amy Fox, James Wheeler, Johanna Paterson</a:t>
            </a:r>
          </a:p>
        </p:txBody>
      </p:sp>
      <p:sp>
        <p:nvSpPr>
          <p:cNvPr id="10" name="Rectangle: Rounded Corners 9">
            <a:extLst>
              <a:ext uri="{FF2B5EF4-FFF2-40B4-BE49-F238E27FC236}">
                <a16:creationId xmlns:a16="http://schemas.microsoft.com/office/drawing/2014/main" id="{B395B0A0-98B7-4BEB-5911-595033841C6D}"/>
              </a:ext>
            </a:extLst>
          </p:cNvPr>
          <p:cNvSpPr/>
          <p:nvPr/>
        </p:nvSpPr>
        <p:spPr>
          <a:xfrm>
            <a:off x="337665" y="1191492"/>
            <a:ext cx="3367796" cy="5456242"/>
          </a:xfrm>
          <a:prstGeom prst="roundRect">
            <a:avLst>
              <a:gd name="adj" fmla="val 4830"/>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TextBox 10">
            <a:extLst>
              <a:ext uri="{FF2B5EF4-FFF2-40B4-BE49-F238E27FC236}">
                <a16:creationId xmlns:a16="http://schemas.microsoft.com/office/drawing/2014/main" id="{7CAE9040-248E-BD25-BEBC-2A736EA3836D}"/>
              </a:ext>
            </a:extLst>
          </p:cNvPr>
          <p:cNvSpPr txBox="1"/>
          <p:nvPr/>
        </p:nvSpPr>
        <p:spPr>
          <a:xfrm>
            <a:off x="442706" y="1277090"/>
            <a:ext cx="3100903" cy="5339923"/>
          </a:xfrm>
          <a:prstGeom prst="rect">
            <a:avLst/>
          </a:prstGeom>
          <a:noFill/>
        </p:spPr>
        <p:txBody>
          <a:bodyPr wrap="square" numCol="1" spcCol="720000" rtlCol="0">
            <a:spAutoFit/>
          </a:bodyPr>
          <a:lstStyle/>
          <a:p>
            <a:r>
              <a:rPr lang="en-GB" sz="1100" b="1" dirty="0"/>
              <a:t>Introduction</a:t>
            </a:r>
          </a:p>
          <a:p>
            <a:pPr marL="171450" indent="-171450">
              <a:buFontTx/>
              <a:buChar char="-"/>
            </a:pPr>
            <a:r>
              <a:rPr lang="en-GB" sz="1100" dirty="0"/>
              <a:t>Maximising recruitment was one of the Top 5 Priorities 2021/22</a:t>
            </a:r>
            <a:r>
              <a:rPr lang="en-GB" sz="1100" baseline="30000" dirty="0"/>
              <a:t>1</a:t>
            </a:r>
            <a:endParaRPr lang="en-GB" sz="1100" dirty="0"/>
          </a:p>
          <a:p>
            <a:pPr marL="171450" indent="-171450">
              <a:buFontTx/>
              <a:buChar char="-"/>
            </a:pPr>
            <a:r>
              <a:rPr lang="en-GB" sz="1100" dirty="0"/>
              <a:t>Not all patients undergoing lower GI procedures at South Tees were being screened</a:t>
            </a:r>
          </a:p>
          <a:p>
            <a:pPr marL="171450" indent="-171450">
              <a:buFontTx/>
              <a:buChar char="-"/>
            </a:pPr>
            <a:r>
              <a:rPr lang="en-GB" sz="1100" dirty="0"/>
              <a:t>The aim of this project was to evaluate whether a new system introduced to improve screening and recruitment rates had been effective, before rolling out PQIP to additional specialties</a:t>
            </a:r>
          </a:p>
          <a:p>
            <a:endParaRPr lang="en-GB" sz="1100" dirty="0"/>
          </a:p>
          <a:p>
            <a:r>
              <a:rPr lang="en-GB" sz="1100" b="1" dirty="0"/>
              <a:t>Methods</a:t>
            </a:r>
          </a:p>
          <a:p>
            <a:pPr marL="171450" indent="-171450">
              <a:buFontTx/>
              <a:buChar char="-"/>
            </a:pPr>
            <a:r>
              <a:rPr lang="en-GB" sz="1100" dirty="0"/>
              <a:t>A list of all colorectal operations conducted each month was obtained from the theatre administrator</a:t>
            </a:r>
          </a:p>
          <a:p>
            <a:pPr marL="171450" indent="-171450">
              <a:buFontTx/>
              <a:buChar char="-"/>
            </a:pPr>
            <a:r>
              <a:rPr lang="en-GB" sz="1100" dirty="0"/>
              <a:t>This was cross-matched with the PQIP procedures list to identify all patients who would have been eligible</a:t>
            </a:r>
          </a:p>
          <a:p>
            <a:pPr marL="171450" indent="-171450">
              <a:buFontTx/>
              <a:buChar char="-"/>
            </a:pPr>
            <a:r>
              <a:rPr lang="en-GB" sz="1100" dirty="0"/>
              <a:t>Comparison was made with the recruitment log to establish how many eligible patients had not been screened</a:t>
            </a:r>
          </a:p>
          <a:p>
            <a:pPr marL="171450" indent="-171450">
              <a:buFontTx/>
              <a:buChar char="-"/>
            </a:pPr>
            <a:r>
              <a:rPr lang="en-GB" sz="1100" dirty="0"/>
              <a:t>A new system was introduced in January 2022 which allowed the research team to access theatre lists with patient and operation details as soon as they were available</a:t>
            </a:r>
          </a:p>
          <a:p>
            <a:pPr marL="171450" indent="-171450">
              <a:buFontTx/>
              <a:buChar char="-"/>
            </a:pPr>
            <a:r>
              <a:rPr lang="en-GB" sz="1100" dirty="0"/>
              <a:t>From April 2022 urology patients were also recruited to PQIP</a:t>
            </a:r>
          </a:p>
          <a:p>
            <a:pPr marL="171450" indent="-171450">
              <a:buFontTx/>
              <a:buChar char="-"/>
            </a:pPr>
            <a:r>
              <a:rPr lang="en-GB" sz="1100" dirty="0"/>
              <a:t>Data was collected for both specialties </a:t>
            </a:r>
            <a:r>
              <a:rPr lang="en-GB" sz="1100"/>
              <a:t>going forward</a:t>
            </a:r>
            <a:endParaRPr lang="en-GB" sz="1100" dirty="0"/>
          </a:p>
        </p:txBody>
      </p:sp>
      <p:sp>
        <p:nvSpPr>
          <p:cNvPr id="13" name="Rectangle: Rounded Corners 12">
            <a:extLst>
              <a:ext uri="{FF2B5EF4-FFF2-40B4-BE49-F238E27FC236}">
                <a16:creationId xmlns:a16="http://schemas.microsoft.com/office/drawing/2014/main" id="{C3381E02-A8AE-E4AA-7590-021C93286C41}"/>
              </a:ext>
            </a:extLst>
          </p:cNvPr>
          <p:cNvSpPr/>
          <p:nvPr/>
        </p:nvSpPr>
        <p:spPr>
          <a:xfrm>
            <a:off x="3916001" y="1191492"/>
            <a:ext cx="4359997" cy="5456241"/>
          </a:xfrm>
          <a:prstGeom prst="roundRect">
            <a:avLst>
              <a:gd name="adj" fmla="val 4830"/>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pic>
        <p:nvPicPr>
          <p:cNvPr id="12" name="Graphic 11">
            <a:extLst>
              <a:ext uri="{FF2B5EF4-FFF2-40B4-BE49-F238E27FC236}">
                <a16:creationId xmlns:a16="http://schemas.microsoft.com/office/drawing/2014/main" id="{FFC3E6DC-3294-96FF-5BE8-40239C30FD2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4668854" y="3752058"/>
            <a:ext cx="2854289" cy="2140717"/>
          </a:xfrm>
          <a:prstGeom prst="rect">
            <a:avLst/>
          </a:prstGeom>
        </p:spPr>
      </p:pic>
      <p:sp>
        <p:nvSpPr>
          <p:cNvPr id="15" name="Rectangle: Rounded Corners 14">
            <a:extLst>
              <a:ext uri="{FF2B5EF4-FFF2-40B4-BE49-F238E27FC236}">
                <a16:creationId xmlns:a16="http://schemas.microsoft.com/office/drawing/2014/main" id="{9F10DD7E-0428-2F57-3FAB-4FBB32FDA557}"/>
              </a:ext>
            </a:extLst>
          </p:cNvPr>
          <p:cNvSpPr/>
          <p:nvPr/>
        </p:nvSpPr>
        <p:spPr>
          <a:xfrm>
            <a:off x="8514945" y="1191492"/>
            <a:ext cx="3367796" cy="5456241"/>
          </a:xfrm>
          <a:prstGeom prst="roundRect">
            <a:avLst>
              <a:gd name="adj" fmla="val 4830"/>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6" name="TextBox 15">
            <a:extLst>
              <a:ext uri="{FF2B5EF4-FFF2-40B4-BE49-F238E27FC236}">
                <a16:creationId xmlns:a16="http://schemas.microsoft.com/office/drawing/2014/main" id="{E8FA3686-02B9-AE1A-2012-B20045FA7CED}"/>
              </a:ext>
            </a:extLst>
          </p:cNvPr>
          <p:cNvSpPr txBox="1"/>
          <p:nvPr/>
        </p:nvSpPr>
        <p:spPr>
          <a:xfrm>
            <a:off x="3983588" y="1277032"/>
            <a:ext cx="4253229" cy="2292935"/>
          </a:xfrm>
          <a:prstGeom prst="rect">
            <a:avLst/>
          </a:prstGeom>
          <a:noFill/>
        </p:spPr>
        <p:txBody>
          <a:bodyPr wrap="square" numCol="1" spcCol="720000" rtlCol="0">
            <a:spAutoFit/>
          </a:bodyPr>
          <a:lstStyle/>
          <a:p>
            <a:r>
              <a:rPr lang="en-GB" sz="1100" b="1" dirty="0"/>
              <a:t>Results</a:t>
            </a:r>
          </a:p>
          <a:p>
            <a:pPr marL="171450" indent="-171450">
              <a:buFontTx/>
              <a:buChar char="-"/>
            </a:pPr>
            <a:r>
              <a:rPr lang="en-GB" sz="1100" dirty="0"/>
              <a:t>Data was collected for colorectal patients for 19 months – from June 2021 to December 2022</a:t>
            </a:r>
          </a:p>
          <a:p>
            <a:pPr marL="171450" indent="-171450">
              <a:buFontTx/>
              <a:buChar char="-"/>
            </a:pPr>
            <a:r>
              <a:rPr lang="en-GB" sz="1100" dirty="0"/>
              <a:t>Data for urology patients was collected from April to December 2022</a:t>
            </a:r>
          </a:p>
          <a:p>
            <a:pPr marL="171450" indent="-171450">
              <a:buFontTx/>
              <a:buChar char="-"/>
            </a:pPr>
            <a:r>
              <a:rPr lang="en-GB" sz="1100" dirty="0"/>
              <a:t>Figure 1 shows the percentage of eligible patients identified for screening</a:t>
            </a:r>
          </a:p>
          <a:p>
            <a:pPr marL="171450" indent="-171450">
              <a:buFontTx/>
              <a:buChar char="-"/>
            </a:pPr>
            <a:r>
              <a:rPr lang="en-GB" sz="1100" dirty="0"/>
              <a:t>Identification rates were highly variable until February 2022, after which it remained above 90% for all but one month</a:t>
            </a:r>
          </a:p>
          <a:p>
            <a:pPr marL="171450" indent="-171450">
              <a:buFontTx/>
              <a:buChar char="-"/>
            </a:pPr>
            <a:r>
              <a:rPr lang="en-GB" sz="1100" dirty="0"/>
              <a:t>Although the percentage of eligible patients recruited remained variable, there was an upward trend over this time</a:t>
            </a:r>
          </a:p>
          <a:p>
            <a:pPr marL="171450" indent="-171450">
              <a:buFontTx/>
              <a:buChar char="-"/>
            </a:pPr>
            <a:r>
              <a:rPr lang="en-GB" sz="1100" dirty="0"/>
              <a:t>The upward trend in recruitment was maintained after inclusion of a second specialty</a:t>
            </a:r>
          </a:p>
        </p:txBody>
      </p:sp>
      <p:sp>
        <p:nvSpPr>
          <p:cNvPr id="17" name="TextBox 16">
            <a:extLst>
              <a:ext uri="{FF2B5EF4-FFF2-40B4-BE49-F238E27FC236}">
                <a16:creationId xmlns:a16="http://schemas.microsoft.com/office/drawing/2014/main" id="{36B40B4B-68BF-73C8-61E6-2040AD4D29A6}"/>
              </a:ext>
            </a:extLst>
          </p:cNvPr>
          <p:cNvSpPr txBox="1"/>
          <p:nvPr/>
        </p:nvSpPr>
        <p:spPr>
          <a:xfrm>
            <a:off x="8648391" y="1277032"/>
            <a:ext cx="3100903" cy="5339923"/>
          </a:xfrm>
          <a:prstGeom prst="rect">
            <a:avLst/>
          </a:prstGeom>
          <a:noFill/>
        </p:spPr>
        <p:txBody>
          <a:bodyPr wrap="square" numCol="1" spcCol="720000" rtlCol="0">
            <a:spAutoFit/>
          </a:bodyPr>
          <a:lstStyle/>
          <a:p>
            <a:r>
              <a:rPr lang="en-GB" sz="1100" b="1" dirty="0"/>
              <a:t>Conclusion</a:t>
            </a:r>
          </a:p>
          <a:p>
            <a:pPr marL="171450" indent="-171450">
              <a:buFontTx/>
              <a:buChar char="-"/>
            </a:pPr>
            <a:r>
              <a:rPr lang="en-GB" sz="1100" dirty="0"/>
              <a:t>The new screening approach taken at South Tees has improved the percentage of eligible patients identified and subsequently recruited</a:t>
            </a:r>
          </a:p>
          <a:p>
            <a:pPr marL="171450" indent="-171450">
              <a:buFontTx/>
              <a:buChar char="-"/>
            </a:pPr>
            <a:r>
              <a:rPr lang="en-GB" sz="1100" dirty="0"/>
              <a:t>The effectiveness of this system replies on an MDT approach with close working between surgical and research teams</a:t>
            </a:r>
          </a:p>
          <a:p>
            <a:pPr marL="171450" indent="-171450">
              <a:buFontTx/>
              <a:buChar char="-"/>
            </a:pPr>
            <a:r>
              <a:rPr lang="en-GB" sz="1100" dirty="0"/>
              <a:t>This project demonstrates that high rates of identification can be maintained when widening participation in PQIP to additional specialties</a:t>
            </a:r>
          </a:p>
          <a:p>
            <a:pPr marL="171450" indent="-171450">
              <a:buFontTx/>
              <a:buChar char="-"/>
            </a:pPr>
            <a:r>
              <a:rPr lang="en-GB" sz="1100" dirty="0"/>
              <a:t>Further improvements in recruitment rates may require additional strategies – additional data collected as part of this project suggest that the most common reason for screening but not subsequently recruiting to PQIP were inability to engage the patient in the research process</a:t>
            </a:r>
          </a:p>
          <a:p>
            <a:pPr marL="171450" indent="-171450">
              <a:buFontTx/>
              <a:buChar char="-"/>
            </a:pPr>
            <a:endParaRPr lang="en-GB" sz="1100" dirty="0"/>
          </a:p>
          <a:p>
            <a:pPr marL="171450" indent="-171450">
              <a:buFontTx/>
              <a:buChar char="-"/>
            </a:pPr>
            <a:endParaRPr lang="en-GB" sz="1100" dirty="0"/>
          </a:p>
          <a:p>
            <a:r>
              <a:rPr lang="en-GB" sz="1100" b="1" dirty="0"/>
              <a:t>Acknowledgements</a:t>
            </a:r>
          </a:p>
          <a:p>
            <a:r>
              <a:rPr lang="en-GB" sz="1100" dirty="0"/>
              <a:t>The authors wish to thank the research team at James Cook Hospital for their support in collection of the data for this project.</a:t>
            </a:r>
          </a:p>
          <a:p>
            <a:endParaRPr lang="en-GB" sz="1100" dirty="0"/>
          </a:p>
          <a:p>
            <a:r>
              <a:rPr lang="en-GB" sz="1100" b="1" dirty="0"/>
              <a:t>References</a:t>
            </a:r>
          </a:p>
          <a:p>
            <a:r>
              <a:rPr lang="en-GB" sz="1100" dirty="0"/>
              <a:t>1. Edwards K-E et al. 2021. </a:t>
            </a:r>
            <a:r>
              <a:rPr lang="en-GB" sz="1100" i="1" dirty="0"/>
              <a:t>Report 3: August 2019-July 2021. </a:t>
            </a:r>
            <a:r>
              <a:rPr lang="en-GB" sz="1100" dirty="0"/>
              <a:t>Perioperative Quality Improvement Programme. NIAA Health Services Research Centre, London.</a:t>
            </a:r>
          </a:p>
        </p:txBody>
      </p:sp>
      <p:cxnSp>
        <p:nvCxnSpPr>
          <p:cNvPr id="19" name="Straight Connector 18">
            <a:extLst>
              <a:ext uri="{FF2B5EF4-FFF2-40B4-BE49-F238E27FC236}">
                <a16:creationId xmlns:a16="http://schemas.microsoft.com/office/drawing/2014/main" id="{6115638B-0E4C-B4A9-B66F-A94483255092}"/>
              </a:ext>
            </a:extLst>
          </p:cNvPr>
          <p:cNvCxnSpPr/>
          <p:nvPr/>
        </p:nvCxnSpPr>
        <p:spPr>
          <a:xfrm flipV="1">
            <a:off x="5980379" y="3641696"/>
            <a:ext cx="0" cy="1592972"/>
          </a:xfrm>
          <a:prstGeom prst="line">
            <a:avLst/>
          </a:prstGeom>
          <a:ln w="28575">
            <a:solidFill>
              <a:schemeClr val="accent6">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015C701D-CB68-77D1-551B-D8A263978B2A}"/>
              </a:ext>
            </a:extLst>
          </p:cNvPr>
          <p:cNvSpPr txBox="1"/>
          <p:nvPr/>
        </p:nvSpPr>
        <p:spPr>
          <a:xfrm>
            <a:off x="4246499" y="5963232"/>
            <a:ext cx="3869871" cy="553998"/>
          </a:xfrm>
          <a:prstGeom prst="rect">
            <a:avLst/>
          </a:prstGeom>
          <a:noFill/>
        </p:spPr>
        <p:txBody>
          <a:bodyPr wrap="square" rtlCol="0">
            <a:spAutoFit/>
          </a:bodyPr>
          <a:lstStyle/>
          <a:p>
            <a:r>
              <a:rPr lang="en-GB" sz="1000" b="1" dirty="0"/>
              <a:t>Figure 1. </a:t>
            </a:r>
            <a:r>
              <a:rPr lang="en-GB" sz="1000" dirty="0"/>
              <a:t>Percentage of eligible patients identified for screening and subsequently recruited. The dashed green line represents the introduction of the new system for identifying eligible patients.</a:t>
            </a:r>
          </a:p>
        </p:txBody>
      </p:sp>
      <p:pic>
        <p:nvPicPr>
          <p:cNvPr id="3" name="Picture 2" descr="Icon&#10;&#10;Description automatically generated">
            <a:extLst>
              <a:ext uri="{FF2B5EF4-FFF2-40B4-BE49-F238E27FC236}">
                <a16:creationId xmlns:a16="http://schemas.microsoft.com/office/drawing/2014/main" id="{6110C2D3-F55D-1C1A-8C2F-EDCAAD0B1ED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2707" y="128624"/>
            <a:ext cx="1415974" cy="726141"/>
          </a:xfrm>
          <a:prstGeom prst="rect">
            <a:avLst/>
          </a:prstGeom>
        </p:spPr>
      </p:pic>
    </p:spTree>
    <p:extLst>
      <p:ext uri="{BB962C8B-B14F-4D97-AF65-F5344CB8AC3E}">
        <p14:creationId xmlns:p14="http://schemas.microsoft.com/office/powerpoint/2010/main" val="3788328160"/>
      </p:ext>
    </p:extLst>
  </p:cSld>
  <p:clrMapOvr>
    <a:masterClrMapping/>
  </p:clrMapOvr>
</p:sld>
</file>

<file path=ppt/theme/theme1.xml><?xml version="1.0" encoding="utf-8"?>
<a:theme xmlns:a="http://schemas.openxmlformats.org/drawingml/2006/main" name="CitationVTI">
  <a:themeElements>
    <a:clrScheme name="AnalogousFromLightSeedRightStep">
      <a:dk1>
        <a:srgbClr val="000000"/>
      </a:dk1>
      <a:lt1>
        <a:srgbClr val="FFFFFF"/>
      </a:lt1>
      <a:dk2>
        <a:srgbClr val="3A3621"/>
      </a:dk2>
      <a:lt2>
        <a:srgbClr val="E2E8E5"/>
      </a:lt2>
      <a:accent1>
        <a:srgbClr val="EA73A4"/>
      </a:accent1>
      <a:accent2>
        <a:srgbClr val="E55454"/>
      </a:accent2>
      <a:accent3>
        <a:srgbClr val="E59053"/>
      </a:accent3>
      <a:accent4>
        <a:srgbClr val="B6A343"/>
      </a:accent4>
      <a:accent5>
        <a:srgbClr val="95AB54"/>
      </a:accent5>
      <a:accent6>
        <a:srgbClr val="69B643"/>
      </a:accent6>
      <a:hlink>
        <a:srgbClr val="578F78"/>
      </a:hlink>
      <a:folHlink>
        <a:srgbClr val="7F7F7F"/>
      </a:folHlink>
    </a:clrScheme>
    <a:fontScheme name="Grandview">
      <a:majorFont>
        <a:latin typeface="Grandview"/>
        <a:ea typeface=""/>
        <a:cs typeface=""/>
      </a:majorFont>
      <a:minorFont>
        <a:latin typeface="Grandview Displ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itationVTI" id="{4899D957-8B31-4AB5-A19D-CB0353FFB667}" vid="{430294D6-2412-4BD3-B567-F0976EA49313}"/>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F39E85942EA2042BB0575791D718127" ma:contentTypeVersion="16" ma:contentTypeDescription="Create a new document." ma:contentTypeScope="" ma:versionID="12ab945d2efe0ef10a297c059136f865">
  <xsd:schema xmlns:xsd="http://www.w3.org/2001/XMLSchema" xmlns:xs="http://www.w3.org/2001/XMLSchema" xmlns:p="http://schemas.microsoft.com/office/2006/metadata/properties" xmlns:ns2="ec49a593-3265-4a49-b71d-8db4c0af5911" xmlns:ns3="eef307fe-dfcd-4dc4-b0dc-232c2dad2b81" targetNamespace="http://schemas.microsoft.com/office/2006/metadata/properties" ma:root="true" ma:fieldsID="9fb502e339f467c4a23c9469629d027a" ns2:_="" ns3:_="">
    <xsd:import namespace="ec49a593-3265-4a49-b71d-8db4c0af5911"/>
    <xsd:import namespace="eef307fe-dfcd-4dc4-b0dc-232c2dad2b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LengthInSeconds" minOccurs="0"/>
                <xsd:element ref="ns2:MediaServiceDateTaken" minOccurs="0"/>
                <xsd:element ref="ns3:SharedWithUsers" minOccurs="0"/>
                <xsd:element ref="ns3:SharedWithDetails"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49a593-3265-4a49-b71d-8db4c0af59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1edd084-375f-4d55-8c57-698fcc9f02c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ef307fe-dfcd-4dc4-b0dc-232c2dad2b8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e914966-92ef-45d4-8a8f-bd5c406bf076}" ma:internalName="TaxCatchAll" ma:showField="CatchAllData" ma:web="eef307fe-dfcd-4dc4-b0dc-232c2dad2b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c49a593-3265-4a49-b71d-8db4c0af5911">
      <Terms xmlns="http://schemas.microsoft.com/office/infopath/2007/PartnerControls"/>
    </lcf76f155ced4ddcb4097134ff3c332f>
    <TaxCatchAll xmlns="eef307fe-dfcd-4dc4-b0dc-232c2dad2b81" xsi:nil="true"/>
  </documentManagement>
</p:properties>
</file>

<file path=customXml/itemProps1.xml><?xml version="1.0" encoding="utf-8"?>
<ds:datastoreItem xmlns:ds="http://schemas.openxmlformats.org/officeDocument/2006/customXml" ds:itemID="{8C8CAD74-3B58-4D28-8738-9B8E80CBE7D7}"/>
</file>

<file path=customXml/itemProps2.xml><?xml version="1.0" encoding="utf-8"?>
<ds:datastoreItem xmlns:ds="http://schemas.openxmlformats.org/officeDocument/2006/customXml" ds:itemID="{588C6719-CE36-4D47-AB15-B184D189C321}"/>
</file>

<file path=customXml/itemProps3.xml><?xml version="1.0" encoding="utf-8"?>
<ds:datastoreItem xmlns:ds="http://schemas.openxmlformats.org/officeDocument/2006/customXml" ds:itemID="{1B7DD17D-2A37-4308-9264-1AA20B47A69A}"/>
</file>

<file path=docProps/app.xml><?xml version="1.0" encoding="utf-8"?>
<Properties xmlns="http://schemas.openxmlformats.org/officeDocument/2006/extended-properties" xmlns:vt="http://schemas.openxmlformats.org/officeDocument/2006/docPropsVTypes">
  <TotalTime>2049</TotalTime>
  <Words>445</Words>
  <Application>Microsoft Macintosh PowerPoint</Application>
  <PresentationFormat>Widescreen</PresentationFormat>
  <Paragraphs>35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Grandview</vt:lpstr>
      <vt:lpstr>Grandview Display</vt:lpstr>
      <vt:lpstr>CitationVTI</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Fox</dc:creator>
  <cp:lastModifiedBy>Nick Brassington</cp:lastModifiedBy>
  <cp:revision>4</cp:revision>
  <dcterms:created xsi:type="dcterms:W3CDTF">2023-02-23T13:55:25Z</dcterms:created>
  <dcterms:modified xsi:type="dcterms:W3CDTF">2023-03-20T21:58:33Z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0x0101006F39E85942EA2042BB0575791D718127</vt:lpwstr>
  </property>
</Properties>
</file>